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2" r:id="rId6"/>
    <p:sldId id="263" r:id="rId7"/>
    <p:sldId id="287" r:id="rId8"/>
    <p:sldId id="265" r:id="rId9"/>
    <p:sldId id="267" r:id="rId10"/>
    <p:sldId id="288" r:id="rId11"/>
    <p:sldId id="296" r:id="rId12"/>
    <p:sldId id="271" r:id="rId13"/>
    <p:sldId id="272" r:id="rId14"/>
    <p:sldId id="277" r:id="rId15"/>
    <p:sldId id="278" r:id="rId16"/>
    <p:sldId id="280" r:id="rId17"/>
    <p:sldId id="282" r:id="rId18"/>
    <p:sldId id="285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67" autoAdjust="0"/>
  </p:normalViewPr>
  <p:slideViewPr>
    <p:cSldViewPr>
      <p:cViewPr varScale="1">
        <p:scale>
          <a:sx n="84" d="100"/>
          <a:sy n="84" d="100"/>
        </p:scale>
        <p:origin x="7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572" y="-6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1047F-7CBC-4FCF-AA9E-E4DE29B6DEF4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9781B-F4CA-4171-BB46-0964775B9B9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12</a:t>
            </a:fld>
            <a:endParaRPr lang="sk-S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dirty="0"/>
              <a:t>Projekt pozemkových úprav (PPÚ) zastrešuje v jednom procesnom konaní niekoľko na seba nadväzujúcich činností, ktoré je možné v zásade vykonávať aj samostatne, avšak ich spojením do jedného konania/projektu dochádza k znásobeniu ich účinku. Vykonávanie  týchto činností v rámci jedného PPÚ prináša možnosť ich priamej koordinácie jedným zhotoviteľom. Na stole zodpovedného projektanta pozemkových úprav sa stretnú všetky informácie o území až po úroveň vlastníckych vzťahov. Navrhované opatrenia sú konzultované so všetkými účastníkmi projektu t.j. vlastníkmi, obcou, správcami štátneho majetku, organizáciami na ochranu prírody.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14</a:t>
            </a:fld>
            <a:endParaRPr 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k-SK" sz="1200" dirty="0">
                <a:solidFill>
                  <a:schemeClr val="tx2"/>
                </a:solidFill>
              </a:rPr>
              <a:t> 1. ide o prevažujúci spôsob vyrovnania, kvôli ktorému sa projekt pozemkových úprav zvyčajne robí - vlastník dostáva za spoluvlastnícke podiely na pôvodných pozemkoch</a:t>
            </a:r>
          </a:p>
          <a:p>
            <a:r>
              <a:rPr lang="sk-SK" sz="1200" dirty="0">
                <a:solidFill>
                  <a:schemeClr val="tx2"/>
                </a:solidFill>
              </a:rPr>
              <a:t>2. ), ktorých užívanie alebo predaj by boli nerentabilné, na základe písomného súhlasu vlastníka - Slovenský pozemkový fond týmto vlastníkom vyplatí cenu za tieto podiely podľa ocenenia pôvodných pozemkov a ich vlastníkom sa stane štát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15</a:t>
            </a:fld>
            <a:endParaRPr lang="sk-S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k-SK" sz="1200" dirty="0">
                <a:solidFill>
                  <a:schemeClr val="tx2"/>
                </a:solidFill>
              </a:rPr>
              <a:t>Rovnako dôležité, ako usporiadať vlastníctvom k existujúcim zariadeniam, je aj navrhnúť zariadenia nové. V tejto etape môžeme zahustiť sieť poľných komunikácií tak, aby každý nový pozemok bol prístupný z verejnej (obecnej) komunikácie, navrhnúť protierózne, protipovodňové a </a:t>
            </a:r>
            <a:r>
              <a:rPr lang="sk-SK" sz="1200" dirty="0" err="1">
                <a:solidFill>
                  <a:schemeClr val="tx2"/>
                </a:solidFill>
              </a:rPr>
              <a:t>vodozádržné</a:t>
            </a:r>
            <a:r>
              <a:rPr lang="sk-SK" sz="1200" dirty="0">
                <a:solidFill>
                  <a:schemeClr val="tx2"/>
                </a:solidFill>
              </a:rPr>
              <a:t> opatrenia, ktoré zmiernia čoraz frekventovanejšie problémy súvisiace s klimatickou zmenou (striedanie povodní a období sucha). Projekt pozemkových úprav je jedinečnou príležitosťou ako rozvojové zámery obce alebo mesta posunúť o veľký krok dopredu tým, že sa na plánované investície pripravia pozemky s usporiadanými  alebo výrazne zjednodušeným vlastníckymi vzťahmi, zvyčajne sú tieto pozemky po zápise projektu pozemkových úprav vo vlastníctve obce.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16</a:t>
            </a:fld>
            <a:endParaRPr lang="sk-S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sk-SK" sz="1200" dirty="0"/>
              <a:t>Po zápise projektu do katastra nehnuteľností odpadá evidovanie vlastníckych vzťahov k pozemkom v dvoch registroch (C-KN a E-KN) a ich zobrazovanie na dvoch mapách (katastrálna mapa a mapa určeného operátu).</a:t>
            </a:r>
          </a:p>
          <a:p>
            <a:pPr marL="114300" indent="0">
              <a:buNone/>
            </a:pPr>
            <a:r>
              <a:rPr lang="sk-SK" sz="1200" dirty="0"/>
              <a:t>Vedľajším efektom je aj zosúladenie údajov o poľnohospodárskych pozemkoch v katastri nehnuteľností s inými informačnými systémami o pôde (napr. LPIS). Po zápise projektu môžu údaje katastra slúžiť ako spoľahlivý základ pre jednoduchú a správnu evidenciu nájomných vzťahov k poľnohospodárskym a lesným pozemkom alebo na presný a efektívny výber dane z nehnuteľností.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9781B-F4CA-4171-BB46-0964775B9B90}" type="slidenum">
              <a:rPr lang="sk-SK" smtClean="0"/>
              <a:pPr/>
              <a:t>18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7208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8139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539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4199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114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3771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362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33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4767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7085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179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FCE59-699C-4A73-8E63-FA3C829D5378}" type="datetimeFigureOut">
              <a:rPr lang="sk-SK" smtClean="0"/>
              <a:pPr/>
              <a:t>4. 7. 2023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C71C0-7023-4457-BAF1-1206425F6AC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5817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>
            <a:extLst>
              <a:ext uri="{FF2B5EF4-FFF2-40B4-BE49-F238E27FC236}">
                <a16:creationId xmlns:a16="http://schemas.microsoft.com/office/drawing/2014/main" id="{2DD8EB13-B2FB-464E-AB36-96BAF68A0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" y="260648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630325"/>
            <a:ext cx="7486600" cy="1646547"/>
          </a:xfrm>
        </p:spPr>
        <p:txBody>
          <a:bodyPr>
            <a:normAutofit/>
          </a:bodyPr>
          <a:lstStyle/>
          <a:p>
            <a:r>
              <a:rPr lang="sk-SK" sz="3600" b="1" dirty="0">
                <a:solidFill>
                  <a:srgbClr val="FF0000"/>
                </a:solidFill>
              </a:rPr>
              <a:t>PROJEKT POZEMKOVÝCH ÚPRAV</a:t>
            </a:r>
            <a:br>
              <a:rPr lang="sk-SK" sz="3600" b="1" dirty="0">
                <a:solidFill>
                  <a:srgbClr val="FF0000"/>
                </a:solidFill>
              </a:rPr>
            </a:br>
            <a:r>
              <a:rPr lang="sk-SK" sz="3600" b="1" dirty="0">
                <a:solidFill>
                  <a:srgbClr val="FF0000"/>
                </a:solidFill>
              </a:rPr>
              <a:t>katastrálne územie </a:t>
            </a:r>
            <a:br>
              <a:rPr lang="sk-SK" sz="3600" b="1" dirty="0">
                <a:solidFill>
                  <a:srgbClr val="FF0000"/>
                </a:solidFill>
              </a:rPr>
            </a:br>
            <a:r>
              <a:rPr lang="sk-SK" sz="3600" b="1" dirty="0">
                <a:solidFill>
                  <a:srgbClr val="FF0000"/>
                </a:solidFill>
              </a:rPr>
              <a:t>SOBLAHOV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572000" y="3952238"/>
            <a:ext cx="3600400" cy="1377790"/>
          </a:xfrm>
        </p:spPr>
        <p:txBody>
          <a:bodyPr>
            <a:normAutofit/>
          </a:bodyPr>
          <a:lstStyle/>
          <a:p>
            <a:pPr algn="r"/>
            <a:r>
              <a:rPr lang="sk-SK" sz="2800" b="1" dirty="0"/>
              <a:t>Okresný úrad Trenčín</a:t>
            </a:r>
          </a:p>
          <a:p>
            <a:pPr algn="r"/>
            <a:r>
              <a:rPr lang="sk-SK" sz="2800" b="1" dirty="0"/>
              <a:t>Pozemkový a lesný odbor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372200" y="5805264"/>
            <a:ext cx="2302768" cy="528064"/>
          </a:xfrm>
        </p:spPr>
        <p:txBody>
          <a:bodyPr/>
          <a:lstStyle/>
          <a:p>
            <a:r>
              <a:rPr lang="sk-SK" sz="2800" b="1" dirty="0">
                <a:solidFill>
                  <a:schemeClr val="tx1"/>
                </a:solidFill>
              </a:rPr>
              <a:t>6. júl 2023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51520" y="5544236"/>
            <a:ext cx="4751039" cy="1053116"/>
          </a:xfrm>
        </p:spPr>
        <p:txBody>
          <a:bodyPr/>
          <a:lstStyle/>
          <a:p>
            <a:pPr algn="ctr"/>
            <a:r>
              <a:rPr lang="sk-SK" sz="2400" b="1" dirty="0">
                <a:solidFill>
                  <a:schemeClr val="tx1"/>
                </a:solidFill>
              </a:rPr>
              <a:t>Ustanovujúce zhromaždenie vlastníkov PPÚ</a:t>
            </a:r>
          </a:p>
          <a:p>
            <a:pPr algn="ctr"/>
            <a:r>
              <a:rPr lang="sk-SK" sz="2400" b="1" dirty="0">
                <a:solidFill>
                  <a:schemeClr val="tx1"/>
                </a:solidFill>
              </a:rPr>
              <a:t> </a:t>
            </a:r>
            <a:r>
              <a:rPr lang="sk-SK" sz="2400" b="1" dirty="0" err="1">
                <a:solidFill>
                  <a:schemeClr val="tx1"/>
                </a:solidFill>
              </a:rPr>
              <a:t>k.ú</a:t>
            </a:r>
            <a:r>
              <a:rPr lang="sk-SK" sz="2400" b="1" dirty="0">
                <a:solidFill>
                  <a:schemeClr val="tx1"/>
                </a:solidFill>
              </a:rPr>
              <a:t>. SOBLAHOV</a:t>
            </a:r>
          </a:p>
        </p:txBody>
      </p:sp>
      <p:pic>
        <p:nvPicPr>
          <p:cNvPr id="6" name="Obrázok 5" descr="geopl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900" y="5793222"/>
            <a:ext cx="1152127" cy="817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ázok 7" descr="Soblahov-erb-260x3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241" y="5861532"/>
            <a:ext cx="700686" cy="808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ázok 8" descr="18750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18463" y="1753635"/>
            <a:ext cx="3067714" cy="1152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335E26A8-26A1-46C3-887C-5C4890A13622}"/>
              </a:ext>
            </a:extLst>
          </p:cNvPr>
          <p:cNvSpPr txBox="1"/>
          <p:nvPr/>
        </p:nvSpPr>
        <p:spPr>
          <a:xfrm>
            <a:off x="827584" y="476672"/>
            <a:ext cx="770485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/>
              <a:t>Vlastnícke vzťahy :</a:t>
            </a:r>
          </a:p>
          <a:p>
            <a:endParaRPr lang="sk-SK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Počet majetkovoprávne vysporiadaných parciel registra</a:t>
            </a:r>
          </a:p>
          <a:p>
            <a:r>
              <a:rPr lang="sk-SK" sz="2400" dirty="0"/>
              <a:t>    C-KN : 461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Počet parciel určeného operátu (register EKN) : 4341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Počet vlastníkov pôvodného stavu : 2564 ( známych 1359, </a:t>
            </a:r>
            <a:r>
              <a:rPr lang="sk-SK" sz="2400" b="1" dirty="0">
                <a:solidFill>
                  <a:srgbClr val="FF0000"/>
                </a:solidFill>
              </a:rPr>
              <a:t>s neznámym pobytom 1205 !!! snahou pozostalých vlastníkov by malo byť obnoviť dedičské konania ...</a:t>
            </a:r>
            <a:r>
              <a:rPr lang="sk-SK" sz="24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Počet vlastníckych vzťahov : 90672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Priemerný počet spoluvlastníkov na parcele : 18,88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Priemerná výmera parcely pôvodného stavu : 0,31ha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400" dirty="0"/>
              <a:t>Priemerný počet parciel pôvodného stavu na 1 vlastníka : 1,87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k-SK" sz="24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36917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FA9F0879-468A-41BF-9A17-9453920531AE}"/>
              </a:ext>
            </a:extLst>
          </p:cNvPr>
          <p:cNvSpPr txBox="1"/>
          <p:nvPr/>
        </p:nvSpPr>
        <p:spPr>
          <a:xfrm>
            <a:off x="107504" y="1340768"/>
            <a:ext cx="856895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dirty="0"/>
              <a:t>Informácie o parcelách, vlastníkoch a vlastníckych vzťahoch nájdete :</a:t>
            </a:r>
          </a:p>
          <a:p>
            <a:endParaRPr lang="sk-SK" sz="2400" b="1" dirty="0"/>
          </a:p>
          <a:p>
            <a:r>
              <a:rPr lang="sk-SK" sz="3200" b="1" dirty="0">
                <a:solidFill>
                  <a:srgbClr val="FF0000"/>
                </a:solidFill>
              </a:rPr>
              <a:t>https://zbgis.skgeodesy.sk/mkzbgis/sk/kataster/</a:t>
            </a:r>
          </a:p>
        </p:txBody>
      </p:sp>
    </p:spTree>
    <p:extLst>
      <p:ext uri="{BB962C8B-B14F-4D97-AF65-F5344CB8AC3E}">
        <p14:creationId xmlns:p14="http://schemas.microsoft.com/office/powerpoint/2010/main" val="2565440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/>
              <a:t>Priebeh PPÚ – fázy, etapy, úlohy, lehoty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840681"/>
              </p:ext>
            </p:extLst>
          </p:nvPr>
        </p:nvGraphicFramePr>
        <p:xfrm>
          <a:off x="899592" y="1124744"/>
          <a:ext cx="7224463" cy="5052262"/>
        </p:xfrm>
        <a:graphic>
          <a:graphicData uri="http://schemas.openxmlformats.org/drawingml/2006/table">
            <a:tbl>
              <a:tblPr/>
              <a:tblGrid>
                <a:gridCol w="1614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95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0447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Fáza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Etapa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Položka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Názov položky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Lehota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Zriaďovanie bodov podrobného polohového bodového poľa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1a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Hranica obvodu projektu pozemkových úprav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9/2023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Účelové mapovanie polohopisu a výškopisu v obvode PPÚ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Úvodné podklady PPÚ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1b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Aktualizácia BPEJ v obvode PPÚ a mapa hodnoty pozemkov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Register pôvodného stavu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7/2024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1c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Miestny územný systém ekologickej stability na účely 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Všeobecné zásady funkčného usporiadania územia v obvode 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2a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Zásady umiestnenia nových pozemkov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1/2025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7417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Návrh nového usporiadania pozemkov </a:t>
                      </a:r>
                    </a:p>
                    <a:p>
                      <a:pPr algn="ctr" fontAlgn="ctr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 obvode PPÚ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2b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Plán spoločných a verejných zariadení a opatrení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11/2025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2c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Rozdeľovací plán vo forme umiestňovacieho a vytyčovacieho plánu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3a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Postup prechodu na hospodárenie v novom usporiadaní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2/2026</a:t>
                      </a:r>
                    </a:p>
                  </a:txBody>
                  <a:tcPr marL="4204" marR="4204" marT="42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869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Vykonanie PPÚ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3b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Vytýčenie a označenie vybraných lomových bodov hraníc nových pozemkov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0447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3c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4204" marR="4204" marT="42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Rozdeľovací plán vo forme obnovy KO alebo GP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8/2026</a:t>
                      </a:r>
                    </a:p>
                  </a:txBody>
                  <a:tcPr marL="4204" marR="4204" marT="42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008573"/>
          </a:xfrm>
        </p:spPr>
        <p:txBody>
          <a:bodyPr/>
          <a:lstStyle/>
          <a:p>
            <a:r>
              <a:rPr lang="sk-SK" dirty="0"/>
              <a:t>ETAPY PPÚ</a:t>
            </a:r>
          </a:p>
        </p:txBody>
      </p:sp>
      <p:sp>
        <p:nvSpPr>
          <p:cNvPr id="2" name="Zástupný symbol textu 1"/>
          <p:cNvSpPr>
            <a:spLocks noGrp="1"/>
          </p:cNvSpPr>
          <p:nvPr>
            <p:ph type="body" idx="1"/>
          </p:nvPr>
        </p:nvSpPr>
        <p:spPr>
          <a:xfrm>
            <a:off x="539552" y="945300"/>
            <a:ext cx="3940348" cy="503825"/>
          </a:xfrm>
        </p:spPr>
        <p:txBody>
          <a:bodyPr/>
          <a:lstStyle/>
          <a:p>
            <a:r>
              <a:rPr lang="sk-SK" dirty="0"/>
              <a:t>1. ÚVODNÉ PODKLADY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2"/>
          </p:nvPr>
        </p:nvSpPr>
        <p:spPr>
          <a:xfrm>
            <a:off x="539552" y="1556792"/>
            <a:ext cx="8229600" cy="496855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sk-SK" sz="8000" dirty="0"/>
              <a:t>bodové pole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vytýčenie, zameranie a trvalé označenie hranice  obvodu projektu PÚ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účelové mapovanie polohopisu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sk-SK" sz="8000" dirty="0"/>
              <a:t>	v obvode PPÚ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účelové mapovanie výškopisu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sk-SK" sz="8000" dirty="0"/>
              <a:t>	pre PPÚ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ocenenie pozemkov 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sk-SK" sz="8000" dirty="0"/>
              <a:t>a)orná pôda - podľa aktualizovaných BPEJ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sk-SK" sz="8000" dirty="0"/>
              <a:t>b)lesy- znalecký posudok 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register pôvodného stavu (RPS) ... Vlastníkom doručia výpisy z RPS</a:t>
            </a:r>
          </a:p>
          <a:p>
            <a:pPr>
              <a:lnSpc>
                <a:spcPct val="90000"/>
              </a:lnSpc>
              <a:defRPr/>
            </a:pPr>
            <a:r>
              <a:rPr lang="sk-SK" sz="8000" dirty="0"/>
              <a:t>všeobecné zásady funkčného usporiadania   územia (VZFU)</a:t>
            </a:r>
          </a:p>
          <a:p>
            <a:pPr marL="0" indent="0">
              <a:buNone/>
            </a:pPr>
            <a:r>
              <a:rPr lang="sk-SK" sz="8000" dirty="0"/>
              <a:t>     návrh spôsobu využitia záujmového územia, niečo ako územný plán</a:t>
            </a:r>
          </a:p>
          <a:p>
            <a:r>
              <a:rPr lang="sk-SK" sz="8000" dirty="0"/>
              <a:t>miestny územný systém ekologickej stability         (MUSES)</a:t>
            </a:r>
          </a:p>
          <a:p>
            <a:pPr marL="0" indent="0">
              <a:buNone/>
            </a:pPr>
            <a:r>
              <a:rPr lang="sk-SK" sz="8000" dirty="0"/>
              <a:t>    zmapovanie jestvujúceho stavu územia po ekologickej stránke a navrhne</a:t>
            </a:r>
          </a:p>
          <a:p>
            <a:pPr marL="0" indent="0">
              <a:buNone/>
            </a:pPr>
            <a:r>
              <a:rPr lang="sk-SK" sz="8000" dirty="0"/>
              <a:t>   ekologické opatrenia</a:t>
            </a:r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4"/>
          </p:nvPr>
        </p:nvSpPr>
        <p:spPr>
          <a:xfrm flipV="1">
            <a:off x="9036496" y="6858000"/>
            <a:ext cx="443980" cy="12178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sk-SK" sz="23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67544" y="1700808"/>
            <a:ext cx="4104456" cy="475252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sk-SK" dirty="0"/>
              <a:t>zásady pre umiestnenie nových pozemkov  (ZUNP)  </a:t>
            </a:r>
            <a:r>
              <a:rPr lang="sk-SK" sz="2300" dirty="0"/>
              <a:t>- doručenie vlastníkom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sk-SK" sz="2800" dirty="0"/>
              <a:t> - </a:t>
            </a:r>
            <a:r>
              <a:rPr lang="sk-SK" sz="2400" dirty="0"/>
              <a:t>spôsob, akým sa budú nové pozemky umiestňovať v krajine</a:t>
            </a:r>
          </a:p>
          <a:p>
            <a:pPr>
              <a:lnSpc>
                <a:spcPct val="90000"/>
              </a:lnSpc>
              <a:buNone/>
              <a:defRPr/>
            </a:pPr>
            <a:endParaRPr lang="sk-SK" sz="2400" dirty="0"/>
          </a:p>
          <a:p>
            <a:pPr>
              <a:lnSpc>
                <a:spcPct val="90000"/>
              </a:lnSpc>
              <a:defRPr/>
            </a:pPr>
            <a:r>
              <a:rPr lang="sk-SK" dirty="0"/>
              <a:t>plán verejných a spoločných zariadení</a:t>
            </a:r>
          </a:p>
          <a:p>
            <a:pPr lvl="1">
              <a:lnSpc>
                <a:spcPct val="90000"/>
              </a:lnSpc>
              <a:defRPr/>
            </a:pPr>
            <a:r>
              <a:rPr lang="sk-SK" sz="2200" dirty="0"/>
              <a:t>návrh umiestnenia nových komunikácií a ekologických prvkov </a:t>
            </a:r>
          </a:p>
          <a:p>
            <a:pPr>
              <a:lnSpc>
                <a:spcPct val="90000"/>
              </a:lnSpc>
              <a:buNone/>
              <a:defRPr/>
            </a:pPr>
            <a:endParaRPr lang="sk-SK" dirty="0"/>
          </a:p>
          <a:p>
            <a:pPr>
              <a:lnSpc>
                <a:spcPct val="90000"/>
              </a:lnSpc>
              <a:defRPr/>
            </a:pPr>
            <a:r>
              <a:rPr lang="sk-SK" dirty="0"/>
              <a:t>rozdeľovací plán vo forme </a:t>
            </a:r>
            <a:r>
              <a:rPr lang="sk-SK" dirty="0" err="1"/>
              <a:t>umiestňovacieho</a:t>
            </a:r>
            <a:r>
              <a:rPr lang="sk-SK" dirty="0"/>
              <a:t> a vytyčovacieho plánu (RP) </a:t>
            </a:r>
            <a:r>
              <a:rPr lang="sk-SK" sz="2300" dirty="0"/>
              <a:t>- doručenie vlastníkom</a:t>
            </a:r>
          </a:p>
          <a:p>
            <a:pPr lvl="1">
              <a:lnSpc>
                <a:spcPct val="90000"/>
              </a:lnSpc>
              <a:defRPr/>
            </a:pPr>
            <a:r>
              <a:rPr lang="sk-SK" sz="2200" dirty="0"/>
              <a:t>vytvorenie a umiestnenie nových pozemkov  za </a:t>
            </a:r>
            <a:r>
              <a:rPr lang="sk-SK" sz="2400" dirty="0"/>
              <a:t>účasti vlastníkov</a:t>
            </a:r>
            <a:endParaRPr lang="sk-SK" dirty="0"/>
          </a:p>
        </p:txBody>
      </p:sp>
      <p:pic>
        <p:nvPicPr>
          <p:cNvPr id="6" name="Zástupný objekt pre obsah 5">
            <a:extLst>
              <a:ext uri="{FF2B5EF4-FFF2-40B4-BE49-F238E27FC236}">
                <a16:creationId xmlns:a16="http://schemas.microsoft.com/office/drawing/2014/main" id="{C596CAFA-4E46-49D6-B417-492FAAA165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1365" y="1511787"/>
            <a:ext cx="4824535" cy="3618401"/>
          </a:xfrm>
        </p:spPr>
      </p:pic>
      <p:sp>
        <p:nvSpPr>
          <p:cNvPr id="5" name="Zástupný symbol textu 1"/>
          <p:cNvSpPr txBox="1">
            <a:spLocks/>
          </p:cNvSpPr>
          <p:nvPr/>
        </p:nvSpPr>
        <p:spPr>
          <a:xfrm>
            <a:off x="395536" y="620688"/>
            <a:ext cx="5626968" cy="12241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defTabSz="914400" fontAlgn="auto"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sk-SK" sz="2600" b="1" dirty="0">
                <a:solidFill>
                  <a:schemeClr val="tx2"/>
                </a:solidFill>
              </a:rPr>
              <a:t>2. </a:t>
            </a:r>
            <a:r>
              <a:rPr lang="sk-SK" sz="2600" b="1" cap="all" dirty="0">
                <a:solidFill>
                  <a:schemeClr val="tx2"/>
                </a:solidFill>
              </a:rPr>
              <a:t>Vypracovanie  projektu pozemkových  úprav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k-SK" sz="4400" b="1" dirty="0"/>
              <a:t>Nové usporiadanie </a:t>
            </a:r>
            <a:br>
              <a:rPr lang="sk-SK" sz="4400" b="1" dirty="0"/>
            </a:br>
            <a:r>
              <a:rPr lang="sk-SK" sz="4400" b="1" dirty="0"/>
              <a:t>pozemkového vlastníctva</a:t>
            </a:r>
            <a:endParaRPr lang="sk-SK" dirty="0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sk-SK" sz="2800" dirty="0">
                <a:solidFill>
                  <a:schemeClr val="tx2"/>
                </a:solidFill>
              </a:rPr>
              <a:t>Vlastník pôvodných pozemkov dostáva v novom</a:t>
            </a:r>
          </a:p>
          <a:p>
            <a:pPr algn="just">
              <a:buNone/>
            </a:pPr>
            <a:r>
              <a:rPr lang="sk-SK" sz="2800" dirty="0">
                <a:solidFill>
                  <a:schemeClr val="tx2"/>
                </a:solidFill>
              </a:rPr>
              <a:t>stave tzv. vyrovnanie, ktoré môže realizované dvoma</a:t>
            </a:r>
          </a:p>
          <a:p>
            <a:pPr algn="just">
              <a:buNone/>
            </a:pPr>
            <a:r>
              <a:rPr lang="sk-SK" sz="2800" dirty="0">
                <a:solidFill>
                  <a:schemeClr val="tx2"/>
                </a:solidFill>
              </a:rPr>
              <a:t>spôsobmi:</a:t>
            </a:r>
          </a:p>
          <a:p>
            <a:pPr>
              <a:buNone/>
            </a:pPr>
            <a:endParaRPr lang="sk-SK" sz="2800" dirty="0">
              <a:solidFill>
                <a:schemeClr val="tx2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sk-SK" sz="2800" b="1" dirty="0">
                <a:solidFill>
                  <a:srgbClr val="7030A0"/>
                </a:solidFill>
              </a:rPr>
              <a:t>Vyrovnanie v pozemkoch</a:t>
            </a:r>
            <a:r>
              <a:rPr lang="sk-SK" sz="2800" dirty="0">
                <a:solidFill>
                  <a:srgbClr val="7030A0"/>
                </a:solidFill>
              </a:rPr>
              <a:t> </a:t>
            </a:r>
          </a:p>
          <a:p>
            <a:pPr marL="594360" lvl="1" indent="-228600"/>
            <a:r>
              <a:rPr lang="sk-SK" dirty="0">
                <a:solidFill>
                  <a:schemeClr val="tx2"/>
                </a:solidFill>
              </a:rPr>
              <a:t>výrazne menší počet nových pozemkov prevažne v celosti, t.j. v podiele 1/1...</a:t>
            </a:r>
          </a:p>
          <a:p>
            <a:pPr marL="228600" indent="-228600">
              <a:buFont typeface="+mj-lt"/>
              <a:buAutoNum type="arabicPeriod"/>
            </a:pPr>
            <a:r>
              <a:rPr lang="sk-SK" sz="2800" b="1" dirty="0">
                <a:solidFill>
                  <a:srgbClr val="7030A0"/>
                </a:solidFill>
              </a:rPr>
              <a:t>Vyrovnanie v peniazoch</a:t>
            </a:r>
            <a:r>
              <a:rPr lang="sk-SK" sz="2800" dirty="0">
                <a:solidFill>
                  <a:srgbClr val="7030A0"/>
                </a:solidFill>
              </a:rPr>
              <a:t> </a:t>
            </a:r>
          </a:p>
          <a:p>
            <a:pPr marL="594360" lvl="1" indent="-228600"/>
            <a:r>
              <a:rPr lang="sk-SK" dirty="0">
                <a:solidFill>
                  <a:schemeClr val="tx2"/>
                </a:solidFill>
              </a:rPr>
              <a:t>zákon umožňuje "zbaviť sa" sa nezmyselne malých spoluvlastníckych podielov k pôvodným pozemkom (do 400m2 – SPF, do 2000m2 – LESY SR)</a:t>
            </a:r>
          </a:p>
          <a:p>
            <a:pPr marL="594360" lvl="1" indent="-228600"/>
            <a:endParaRPr lang="sk-SK" sz="2400" dirty="0">
              <a:solidFill>
                <a:schemeClr val="tx2"/>
              </a:solidFill>
            </a:endParaRP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4400" b="1" dirty="0"/>
              <a:t>Spoločné a verejné </a:t>
            </a:r>
            <a:br>
              <a:rPr lang="sk-SK" sz="4400" b="1" dirty="0"/>
            </a:br>
            <a:r>
              <a:rPr lang="sk-SK" sz="4400" b="1" dirty="0"/>
              <a:t>zariadenia a opatrenia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499992" y="1556792"/>
            <a:ext cx="4114800" cy="4572000"/>
          </a:xfrm>
        </p:spPr>
        <p:txBody>
          <a:bodyPr>
            <a:normAutofit fontScale="70000" lnSpcReduction="20000"/>
          </a:bodyPr>
          <a:lstStyle/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4464496" cy="4572000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sk-SK" sz="3200" dirty="0">
                <a:solidFill>
                  <a:srgbClr val="FFFFFF"/>
                </a:solidFill>
              </a:rPr>
              <a:t>Scelenie a nové usporiadanie pozemkového vlastníctva je príležitosťou usporiadať aj vlastníctvo k pozemkom, ktoré slúžia ako: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sk-SK" sz="3200" dirty="0">
              <a:solidFill>
                <a:srgbClr val="FFFFFF"/>
              </a:solidFill>
            </a:endParaRPr>
          </a:p>
          <a:p>
            <a:pPr marL="0" indent="0" algn="just">
              <a:spcBef>
                <a:spcPts val="0"/>
              </a:spcBef>
              <a:buClrTx/>
              <a:buSzTx/>
              <a:buFont typeface="Wingdings" pitchFamily="2" charset="2"/>
              <a:buChar char="Ø"/>
            </a:pPr>
            <a:r>
              <a:rPr lang="sk-SK" sz="3200" dirty="0">
                <a:solidFill>
                  <a:schemeClr val="tx2"/>
                </a:solidFill>
              </a:rPr>
              <a:t> </a:t>
            </a:r>
            <a:r>
              <a:rPr lang="sk-SK" sz="3200" dirty="0">
                <a:solidFill>
                  <a:srgbClr val="7030A0"/>
                </a:solidFill>
              </a:rPr>
              <a:t>verejné zariadenia </a:t>
            </a:r>
            <a:r>
              <a:rPr lang="sk-SK" sz="3200" dirty="0">
                <a:solidFill>
                  <a:schemeClr val="tx2"/>
                </a:solidFill>
              </a:rPr>
              <a:t>(komunikácie - štátne cesty, diaľnice a železnice, vodné toky a plochy a vodohospodárske zariadenia, zariadenia na šport a rekreáciu...)</a:t>
            </a:r>
          </a:p>
          <a:p>
            <a:pPr marL="0" indent="0" algn="just">
              <a:spcBef>
                <a:spcPts val="0"/>
              </a:spcBef>
              <a:buClrTx/>
              <a:buSzTx/>
              <a:buNone/>
            </a:pPr>
            <a:endParaRPr lang="sk-SK" sz="3200" dirty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ClrTx/>
              <a:buSzTx/>
              <a:buFont typeface="Wingdings" pitchFamily="2" charset="2"/>
              <a:buChar char="Ø"/>
            </a:pPr>
            <a:r>
              <a:rPr lang="sk-SK" sz="3200" dirty="0">
                <a:solidFill>
                  <a:schemeClr val="tx2"/>
                </a:solidFill>
              </a:rPr>
              <a:t> </a:t>
            </a:r>
            <a:r>
              <a:rPr lang="sk-SK" sz="3200" dirty="0">
                <a:solidFill>
                  <a:srgbClr val="7030A0"/>
                </a:solidFill>
              </a:rPr>
              <a:t>spoločné zariadenia a opatrenia </a:t>
            </a:r>
            <a:r>
              <a:rPr lang="sk-SK" sz="3200" dirty="0">
                <a:solidFill>
                  <a:schemeClr val="tx2"/>
                </a:solidFill>
              </a:rPr>
              <a:t>(sieť poľných komunikácií, protierózne, </a:t>
            </a:r>
            <a:r>
              <a:rPr lang="sk-SK" sz="3200" dirty="0" err="1">
                <a:solidFill>
                  <a:schemeClr val="tx2"/>
                </a:solidFill>
              </a:rPr>
              <a:t>voduzádržné</a:t>
            </a:r>
            <a:r>
              <a:rPr lang="sk-SK" sz="3200" dirty="0">
                <a:solidFill>
                  <a:schemeClr val="tx2"/>
                </a:solidFill>
              </a:rPr>
              <a:t> a ekologické opatrenia).</a:t>
            </a:r>
          </a:p>
          <a:p>
            <a:pPr marL="0" indent="0" algn="just">
              <a:spcBef>
                <a:spcPts val="0"/>
              </a:spcBef>
              <a:buClrTx/>
              <a:buSzTx/>
              <a:buFont typeface="Wingdings" pitchFamily="2" charset="2"/>
              <a:buChar char="Ø"/>
            </a:pPr>
            <a:endParaRPr lang="sk-SK" sz="1800" dirty="0">
              <a:solidFill>
                <a:schemeClr val="tx2"/>
              </a:solidFill>
            </a:endParaRPr>
          </a:p>
          <a:p>
            <a:pPr marL="0" indent="0" algn="just">
              <a:spcBef>
                <a:spcPts val="0"/>
              </a:spcBef>
              <a:buClrTx/>
              <a:buSzTx/>
            </a:pPr>
            <a:endParaRPr lang="sk-SK" sz="1800" dirty="0">
              <a:solidFill>
                <a:srgbClr val="564B3C"/>
              </a:solidFill>
            </a:endParaRPr>
          </a:p>
          <a:p>
            <a:endParaRPr lang="sk-SK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84CEAD43-3D23-4C6B-B34A-B81A130B71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36912"/>
            <a:ext cx="3944540" cy="2958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jekt pre obsah 3">
            <a:extLst>
              <a:ext uri="{FF2B5EF4-FFF2-40B4-BE49-F238E27FC236}">
                <a16:creationId xmlns:a16="http://schemas.microsoft.com/office/drawing/2014/main" id="{1347D173-5BE1-4EA6-AD64-5AB537A375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695641"/>
            <a:ext cx="2880320" cy="2158435"/>
          </a:xfrm>
          <a:prstGeom prst="rect">
            <a:avLst/>
          </a:prstGeom>
        </p:spPr>
      </p:pic>
      <p:pic>
        <p:nvPicPr>
          <p:cNvPr id="5" name="Zástupný objekt pre obsah 18">
            <a:extLst>
              <a:ext uri="{FF2B5EF4-FFF2-40B4-BE49-F238E27FC236}">
                <a16:creationId xmlns:a16="http://schemas.microsoft.com/office/drawing/2014/main" id="{2641834B-DC4B-4EC1-810E-703F9B21AA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68363"/>
            <a:ext cx="2304256" cy="1728192"/>
          </a:xfrm>
          <a:prstGeom prst="rect">
            <a:avLst/>
          </a:prstGeom>
        </p:spPr>
      </p:pic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500106" y="865178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sk-SK" dirty="0"/>
              <a:t>plán prechodu na hospodárenie v novom usporiadaní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sk-SK" sz="2200" dirty="0"/>
              <a:t>dohodnutie postupu a zásad podľa ktorých vlastníci vstúpia do držby a výkonu ich </a:t>
            </a:r>
            <a:r>
              <a:rPr lang="sk-SK" sz="2200" dirty="0" err="1"/>
              <a:t>vlastníckyc</a:t>
            </a:r>
            <a:r>
              <a:rPr lang="sk-SK" sz="2000" dirty="0"/>
              <a:t> - doručenie vlastníkom </a:t>
            </a:r>
            <a:r>
              <a:rPr lang="sk-SK" sz="2200" dirty="0"/>
              <a:t>h a užívacích práv,</a:t>
            </a:r>
            <a:endParaRPr lang="sk-SK" dirty="0"/>
          </a:p>
          <a:p>
            <a:pPr>
              <a:lnSpc>
                <a:spcPct val="90000"/>
              </a:lnSpc>
              <a:defRPr/>
            </a:pPr>
            <a:r>
              <a:rPr lang="sk-SK" sz="2800" dirty="0"/>
              <a:t>vytýčenie význačných lomových bodov hraníc nových pozemkov	</a:t>
            </a:r>
          </a:p>
          <a:p>
            <a:pPr marL="480060" lvl="1" indent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sk-SK" sz="2000" dirty="0"/>
              <a:t>vytýčenie hranice spoločných zariadení a opatrní, a rozhraničenie  poľnohospodárskej pôdy a lesných pozemkov,</a:t>
            </a:r>
          </a:p>
          <a:p>
            <a:pPr>
              <a:lnSpc>
                <a:spcPct val="90000"/>
              </a:lnSpc>
              <a:defRPr/>
            </a:pPr>
            <a:r>
              <a:rPr lang="sk-SK" sz="2800" dirty="0"/>
              <a:t>podrobné vytýčenie lomových bodov hraníc nových pozemkov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sk-SK" sz="2000" dirty="0"/>
              <a:t>na základe skutočného spôsobu užívania nových pozemkov (vlastníci, ktorí budú pozemky samostatne užívať) </a:t>
            </a:r>
          </a:p>
          <a:p>
            <a:pPr>
              <a:lnSpc>
                <a:spcPct val="90000"/>
              </a:lnSpc>
              <a:defRPr/>
            </a:pPr>
            <a:r>
              <a:rPr lang="sk-SK" sz="2800" dirty="0"/>
              <a:t>Rozdeľovací plán vo forme obnovy katastrálneho operátu novým mapovaním</a:t>
            </a:r>
          </a:p>
          <a:p>
            <a:pPr>
              <a:lnSpc>
                <a:spcPct val="90000"/>
              </a:lnSpc>
              <a:buNone/>
              <a:defRPr/>
            </a:pPr>
            <a:endParaRPr lang="sk-SK" sz="2800" dirty="0"/>
          </a:p>
          <a:p>
            <a:pPr marL="114300" indent="0">
              <a:lnSpc>
                <a:spcPct val="90000"/>
              </a:lnSpc>
              <a:buNone/>
              <a:defRPr/>
            </a:pPr>
            <a:endParaRPr lang="sk-SK" sz="2800" dirty="0"/>
          </a:p>
          <a:p>
            <a:pPr marL="114300" indent="0">
              <a:lnSpc>
                <a:spcPct val="90000"/>
              </a:lnSpc>
              <a:buFontTx/>
              <a:buChar char="-"/>
              <a:defRPr/>
            </a:pPr>
            <a:endParaRPr lang="sk-SK" sz="2800" dirty="0"/>
          </a:p>
          <a:p>
            <a:pPr>
              <a:lnSpc>
                <a:spcPct val="90000"/>
              </a:lnSpc>
              <a:buNone/>
              <a:defRPr/>
            </a:pPr>
            <a:endParaRPr lang="sk-SK" sz="2800" dirty="0"/>
          </a:p>
          <a:p>
            <a:endParaRPr lang="sk-SK" dirty="0"/>
          </a:p>
        </p:txBody>
      </p:sp>
      <p:sp>
        <p:nvSpPr>
          <p:cNvPr id="4" name="Zástupný symbol textu 1"/>
          <p:cNvSpPr txBox="1">
            <a:spLocks/>
          </p:cNvSpPr>
          <p:nvPr/>
        </p:nvSpPr>
        <p:spPr>
          <a:xfrm>
            <a:off x="3059832" y="116632"/>
            <a:ext cx="4040188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lang="sk-SK" sz="2800" cap="small" dirty="0">
                <a:solidFill>
                  <a:srgbClr val="FF0000"/>
                </a:solidFill>
              </a:rPr>
              <a:t>3</a:t>
            </a:r>
            <a:r>
              <a:rPr lang="sk-SK" sz="2800" b="1" cap="small" dirty="0">
                <a:solidFill>
                  <a:srgbClr val="FF0000"/>
                </a:solidFill>
              </a:rPr>
              <a:t>.Vykonanie PPÚ</a:t>
            </a:r>
            <a:endParaRPr lang="sk-SK" sz="2800" cap="small" dirty="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sk-SK" sz="2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obsahu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51" y="3933056"/>
            <a:ext cx="3817121" cy="199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4000" b="1" cap="all" dirty="0"/>
              <a:t>Nová katastrálna mapa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23528" y="1524000"/>
            <a:ext cx="7992888" cy="4857328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sk-SK" sz="2000" b="1" dirty="0"/>
              <a:t>V obvode projektu pozemkových úprav sa vykoná zápis projektu do katastra nehnuteľností formou obnovy katastrálneho operátu novým mapovaním.</a:t>
            </a:r>
          </a:p>
          <a:p>
            <a:pPr marL="114300" indent="0">
              <a:buNone/>
            </a:pPr>
            <a:endParaRPr lang="sk-SK" sz="2800" dirty="0"/>
          </a:p>
          <a:p>
            <a:pPr marL="114300" indent="0">
              <a:buNone/>
            </a:pPr>
            <a:r>
              <a:rPr lang="sk-SK" sz="2800" dirty="0"/>
              <a:t>Nová vektorová katastrálna mapa </a:t>
            </a:r>
          </a:p>
          <a:p>
            <a:pPr marL="114300" indent="0">
              <a:buNone/>
            </a:pPr>
            <a:r>
              <a:rPr lang="sk-SK" sz="1800" dirty="0"/>
              <a:t>v danom území nahrádza staršie, zväčša nečíselné vektorové katastrálne mapy a ponúka mnohé kvalitatívne zmeny:</a:t>
            </a:r>
          </a:p>
          <a:p>
            <a:pPr marL="114300" indent="0"/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vysokú presnosť v geometrickom</a:t>
            </a:r>
          </a:p>
          <a:p>
            <a:pPr marL="114300" indent="0">
              <a:buNone/>
            </a:pPr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a polohovom určení podrobných </a:t>
            </a:r>
          </a:p>
          <a:p>
            <a:pPr marL="114300" indent="0">
              <a:buNone/>
            </a:pPr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lomových bodov</a:t>
            </a:r>
          </a:p>
          <a:p>
            <a:pPr marL="114300" indent="0"/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aktuálnosťou obsahu mapy – druhy pozemkov</a:t>
            </a:r>
          </a:p>
          <a:p>
            <a:pPr marL="114300" indent="0"/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úrovňou podrobnosti  mapovania, </a:t>
            </a:r>
          </a:p>
          <a:p>
            <a:pPr marL="114300" indent="0">
              <a:buNone/>
            </a:pPr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t.j. mierky novej mapy</a:t>
            </a:r>
            <a:endParaRPr lang="sk-SK" sz="2000" dirty="0">
              <a:solidFill>
                <a:schemeClr val="accent1">
                  <a:lumMod val="75000"/>
                </a:schemeClr>
              </a:solidFill>
              <a:latin typeface="Century Gothic"/>
            </a:endParaRPr>
          </a:p>
          <a:p>
            <a:pPr marL="114300" indent="0"/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všetky nové pozemky sú evidované ako </a:t>
            </a:r>
          </a:p>
          <a:p>
            <a:pPr marL="114300" indent="0">
              <a:buNone/>
            </a:pPr>
            <a:r>
              <a:rPr lang="sk-SK" sz="1600" dirty="0">
                <a:solidFill>
                  <a:schemeClr val="accent1">
                    <a:lumMod val="75000"/>
                  </a:schemeClr>
                </a:solidFill>
                <a:latin typeface="Century Gothic"/>
              </a:rPr>
              <a:t>parcely C-KN</a:t>
            </a:r>
          </a:p>
          <a:p>
            <a:pPr marL="114300" indent="0">
              <a:buNone/>
            </a:pP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192688" cy="1066800"/>
          </a:xfrm>
        </p:spPr>
        <p:txBody>
          <a:bodyPr>
            <a:noAutofit/>
          </a:bodyPr>
          <a:lstStyle/>
          <a:p>
            <a:r>
              <a:rPr lang="sk-SK" sz="4000" dirty="0"/>
              <a:t>ĎAKUJEM  za pozornosť</a:t>
            </a:r>
          </a:p>
        </p:txBody>
      </p:sp>
      <p:pic>
        <p:nvPicPr>
          <p:cNvPr id="5" name="Zástupný symbol obsahu 4" descr="geopl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340768"/>
            <a:ext cx="3456384" cy="2453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BlokTextu 7"/>
          <p:cNvSpPr txBox="1"/>
          <p:nvPr/>
        </p:nvSpPr>
        <p:spPr>
          <a:xfrm>
            <a:off x="1835696" y="3933056"/>
            <a:ext cx="52565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/>
              <a:t>Projektant PPÚ</a:t>
            </a:r>
          </a:p>
          <a:p>
            <a:pPr algn="ctr"/>
            <a:r>
              <a:rPr lang="sk-SK" sz="3200" dirty="0"/>
              <a:t>Ing. Anna HOLÁ</a:t>
            </a:r>
          </a:p>
          <a:p>
            <a:pPr algn="ctr"/>
            <a:r>
              <a:rPr lang="sk-SK" sz="2400" dirty="0"/>
              <a:t>+421905320554</a:t>
            </a:r>
          </a:p>
          <a:p>
            <a:pPr algn="ctr"/>
            <a:r>
              <a:rPr lang="sk-SK" sz="2800" dirty="0"/>
              <a:t>annahola.geoplan@gmail.com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4300" b="1" dirty="0"/>
              <a:t>LEGISLATÍVA</a:t>
            </a:r>
          </a:p>
        </p:txBody>
      </p:sp>
      <p:sp>
        <p:nvSpPr>
          <p:cNvPr id="2" name="Zástupný symbol textu 1"/>
          <p:cNvSpPr>
            <a:spLocks noGrp="1"/>
          </p:cNvSpPr>
          <p:nvPr>
            <p:ph type="body" idx="1"/>
          </p:nvPr>
        </p:nvSpPr>
        <p:spPr>
          <a:xfrm>
            <a:off x="1869890" y="1165160"/>
            <a:ext cx="5256584" cy="762000"/>
          </a:xfrm>
        </p:spPr>
        <p:txBody>
          <a:bodyPr>
            <a:normAutofit/>
          </a:bodyPr>
          <a:lstStyle/>
          <a:p>
            <a:pPr algn="ctr"/>
            <a:r>
              <a:rPr lang="sk-SK" dirty="0"/>
              <a:t>Pozemkové </a:t>
            </a:r>
            <a:r>
              <a:rPr lang="sk-SK" dirty="0">
                <a:solidFill>
                  <a:schemeClr val="tx1"/>
                </a:solidFill>
              </a:rPr>
              <a:t>úpravy</a:t>
            </a:r>
            <a:r>
              <a:rPr lang="sk-SK" dirty="0"/>
              <a:t> (ďalej len PPÚ )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k-SK" dirty="0"/>
              <a:t>sú realizované v zmysle zákona č. 330/1991 Zb. o pozemkových úpravách, usporiadaní pozemkového vlastníctva, pozemkových úradoch, pozemkovom fonde a o pozemkových spoločenstvách v znení neskorších predpisov </a:t>
            </a:r>
          </a:p>
          <a:p>
            <a:endParaRPr lang="sk-SK" dirty="0"/>
          </a:p>
        </p:txBody>
      </p:sp>
      <p:pic>
        <p:nvPicPr>
          <p:cNvPr id="7" name="Zástupný symbol obsahu 6" descr="1-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 t="12836"/>
          <a:stretch>
            <a:fillRect/>
          </a:stretch>
        </p:blipFill>
        <p:spPr>
          <a:xfrm>
            <a:off x="4644008" y="2564904"/>
            <a:ext cx="4038600" cy="3061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4400" b="1" cap="all" dirty="0"/>
              <a:t>Orgány štátnej správy</a:t>
            </a:r>
            <a:endParaRPr lang="sk-SK" b="1" cap="all" dirty="0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sk-SK" sz="2800" dirty="0"/>
              <a:t>Pre pozemkové úpravy  sú orgánmi štátnej správy</a:t>
            </a:r>
          </a:p>
          <a:p>
            <a:pPr marL="114300" indent="0">
              <a:buNone/>
            </a:pPr>
            <a:endParaRPr lang="sk-SK" sz="2800" dirty="0"/>
          </a:p>
          <a:p>
            <a:r>
              <a:rPr lang="sk-SK" sz="2800" dirty="0"/>
              <a:t>Ministerstvo pôdohospodárstva a rozvoja vidieka SR</a:t>
            </a:r>
          </a:p>
          <a:p>
            <a:r>
              <a:rPr lang="sk-SK" sz="2800" dirty="0"/>
              <a:t>Okresný úrad v sídle kraja</a:t>
            </a:r>
          </a:p>
          <a:p>
            <a:r>
              <a:rPr lang="sk-SK" sz="2800" dirty="0"/>
              <a:t>Okresný úrad</a:t>
            </a:r>
          </a:p>
          <a:p>
            <a:pPr marL="114300" indent="0">
              <a:buNone/>
            </a:pPr>
            <a:endParaRPr lang="sk-SK" sz="2800" dirty="0"/>
          </a:p>
          <a:p>
            <a:pPr marL="114300" indent="0">
              <a:buNone/>
            </a:pPr>
            <a:r>
              <a:rPr lang="sk-SK" sz="2800" dirty="0"/>
              <a:t> </a:t>
            </a:r>
            <a:r>
              <a:rPr lang="sk-SK" sz="2800" dirty="0" err="1"/>
              <a:t>k.ú</a:t>
            </a:r>
            <a:r>
              <a:rPr lang="sk-SK" sz="2800" dirty="0"/>
              <a:t>. Soblahov </a:t>
            </a:r>
          </a:p>
          <a:p>
            <a:pPr marL="114300" indent="0">
              <a:buNone/>
            </a:pPr>
            <a:endParaRPr lang="sk-SK" sz="2800" dirty="0"/>
          </a:p>
          <a:p>
            <a:r>
              <a:rPr lang="sk-SK" sz="2800" dirty="0"/>
              <a:t>Okresný úrad Trenčín, </a:t>
            </a:r>
          </a:p>
          <a:p>
            <a:pPr marL="0" indent="0">
              <a:buNone/>
            </a:pPr>
            <a:r>
              <a:rPr lang="sk-SK" sz="2800" dirty="0"/>
              <a:t>    pozemkový a lesný odbor </a:t>
            </a:r>
          </a:p>
          <a:p>
            <a:pPr marL="114300" indent="0">
              <a:buNone/>
            </a:pPr>
            <a:r>
              <a:rPr lang="sk-SK" sz="2800" dirty="0"/>
              <a:t>    (OU-TN-PLO)</a:t>
            </a:r>
          </a:p>
          <a:p>
            <a:endParaRPr lang="sk-SK" dirty="0"/>
          </a:p>
        </p:txBody>
      </p:sp>
      <p:pic>
        <p:nvPicPr>
          <p:cNvPr id="4" name="Obrázok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4035" y="2996952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CDB35B94-185C-4B04-9166-A2D2FDE81A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400" b="1" dirty="0"/>
              <a:t>CIELE  POZEMKOVÝCH  ÚPRAV</a:t>
            </a:r>
            <a:endParaRPr lang="sk-SK" dirty="0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racionálne usporiadanie pozemkového vlastníctva v určitom území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odstránenie vlastníckych prekážok vyvolaných historickým vývojom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sprístupnenie nedostupných pozemkov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usporiadanie pozemkov vzhľadom na ich budúce použitie na iné účely ako je hospodárenie na pôde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odstránenie nedostatkov v evidencii pozemkov a právnych vzťahoch k nim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zredukovanie veľkého počtu existujúcich spoluvlastníckych podielov k jednej nehnuteľnosti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zastavenie procesu drobenia pozemkového vlastníctva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vytvorenie podmienok pre trh s pôdou </a:t>
            </a:r>
          </a:p>
          <a:p>
            <a:pPr marL="114300" indent="0">
              <a:buNone/>
            </a:pPr>
            <a:r>
              <a:rPr lang="sk-SK" sz="4400" dirty="0">
                <a:solidFill>
                  <a:srgbClr val="FF33CC"/>
                </a:solidFill>
              </a:rPr>
              <a:t>• zvýšenie ekologickej stability územia</a:t>
            </a:r>
          </a:p>
          <a:p>
            <a:endParaRPr lang="sk-SK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sk-SK" sz="4000" b="1" cap="all" dirty="0"/>
              <a:t>Očakávané výsledky  PPÚ</a:t>
            </a:r>
            <a:br>
              <a:rPr lang="sk-SK" sz="4000" b="1" cap="all" dirty="0"/>
            </a:br>
            <a:r>
              <a:rPr lang="sk-SK" sz="4000" b="1" dirty="0" err="1"/>
              <a:t>k.ú</a:t>
            </a:r>
            <a:r>
              <a:rPr lang="sk-SK" sz="4000" b="1" dirty="0"/>
              <a:t>. </a:t>
            </a:r>
            <a:r>
              <a:rPr lang="sk-SK" sz="4000" b="1" cap="all" dirty="0"/>
              <a:t>SOBLAHOV</a:t>
            </a:r>
            <a:endParaRPr lang="sk-SK" sz="3600" cap="all" dirty="0"/>
          </a:p>
        </p:txBody>
      </p:sp>
      <p:pic>
        <p:nvPicPr>
          <p:cNvPr id="6" name="Zástupný objekt pre obsah 5">
            <a:extLst>
              <a:ext uri="{FF2B5EF4-FFF2-40B4-BE49-F238E27FC236}">
                <a16:creationId xmlns:a16="http://schemas.microsoft.com/office/drawing/2014/main" id="{CA27BA9A-D6B2-4E3C-989D-7CCF2B4E6F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42" y="2420888"/>
            <a:ext cx="4050308" cy="3037731"/>
          </a:xfrm>
        </p:spPr>
      </p:pic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sk-SK" dirty="0"/>
              <a:t>• Scelenie a sprístupnenie pozemkov a ich reálne vytýčenie v teréne</a:t>
            </a:r>
          </a:p>
          <a:p>
            <a:pPr marL="0" indent="0" algn="ctr">
              <a:buNone/>
            </a:pPr>
            <a:r>
              <a:rPr lang="sk-SK" dirty="0"/>
              <a:t> </a:t>
            </a:r>
          </a:p>
          <a:p>
            <a:pPr marL="0" indent="0" algn="ctr">
              <a:buNone/>
            </a:pPr>
            <a:r>
              <a:rPr lang="sk-SK" dirty="0"/>
              <a:t>• Rozdelenie a úprava tvaru pozemkov podľa súčasných potrieb </a:t>
            </a:r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dirty="0"/>
              <a:t>• Zníženie počtu vlastníkov na jednu parcelu </a:t>
            </a:r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dirty="0"/>
              <a:t>• Zvýšenie trhovej hodnoty pozemkov, zatraktívnenie územia pre oblasť vidieckeho turizmu, </a:t>
            </a:r>
            <a:r>
              <a:rPr lang="sk-SK" dirty="0" err="1"/>
              <a:t>cykloturizmu</a:t>
            </a:r>
            <a:r>
              <a:rPr lang="sk-SK" dirty="0"/>
              <a:t> 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4300" b="1" cap="all" dirty="0" err="1"/>
              <a:t>PRíPRAVNé</a:t>
            </a:r>
            <a:r>
              <a:rPr lang="sk-SK" sz="4300" b="1" cap="all" dirty="0"/>
              <a:t>  KONANIE</a:t>
            </a:r>
            <a:endParaRPr lang="sk-SK" sz="4300" cap="all" dirty="0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sk-SK" dirty="0"/>
              <a:t>OU-TN-PLO oznámil nariadenie konania o začatí PÚ (ďalej len „prípravné konanie“) </a:t>
            </a:r>
            <a:r>
              <a:rPr lang="sk-SK" dirty="0" err="1"/>
              <a:t>k.ú</a:t>
            </a:r>
            <a:r>
              <a:rPr lang="sk-SK" dirty="0"/>
              <a:t>. Soblahov formou verejnej vyhlášky pod číslom OU-TN-PLO-2015/022161-005 zo dňa 28.10.2015. Prípravné konanie nariadil v zmysle § 7 v tom čase platného zákona bývalý Pozemkový úrad Trenčín, ako príslušný správny orgán dňa 29.10.1991 pod číslom 320/91.</a:t>
            </a:r>
          </a:p>
          <a:p>
            <a:pPr algn="just"/>
            <a:endParaRPr lang="sk-SK" dirty="0"/>
          </a:p>
          <a:p>
            <a:pPr algn="just"/>
            <a:r>
              <a:rPr lang="sk-SK" dirty="0">
                <a:ea typeface="Times New Roman" panose="02020603050405020304" pitchFamily="18" charset="0"/>
              </a:rPr>
              <a:t>Hranica obvodu PPU bola zadefinovaná v prípravnom konaní a potvrdená OU-TN-PLO v nariadení PÚ právoplatnom dňa 31.03.2023. Týmto rozhodnutím určil obvod PÚ celé katastrálne územie Soblahov, z ktorého bolo vyňaté zastavané územie obce, pozemky vyhradené na obranu štátu, pozemky zahrnuté do projektov jednoduchých pozemkových úprav, </a:t>
            </a:r>
            <a:r>
              <a:rPr lang="sk-SK" dirty="0"/>
              <a:t>pozemky záhradkárskej osady a ďalšie stavebné a vlastnícky </a:t>
            </a:r>
            <a:r>
              <a:rPr lang="sk-SK" dirty="0" err="1"/>
              <a:t>vysporiadané</a:t>
            </a:r>
            <a:r>
              <a:rPr lang="sk-SK" dirty="0"/>
              <a:t> pozemky.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EE037DCE-3BC7-444F-9ABE-692534462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193611"/>
              </p:ext>
            </p:extLst>
          </p:nvPr>
        </p:nvGraphicFramePr>
        <p:xfrm>
          <a:off x="251520" y="116632"/>
          <a:ext cx="8865334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840" imgH="5666983" progId="Acrobat.Document.DC">
                  <p:embed/>
                </p:oleObj>
              </mc:Choice>
              <mc:Fallback>
                <p:oleObj name="Acrobat Document" r:id="rId2" imgW="8019840" imgH="566698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1520" y="116632"/>
                        <a:ext cx="8865334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4459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>
            <a:extLst>
              <a:ext uri="{FF2B5EF4-FFF2-40B4-BE49-F238E27FC236}">
                <a16:creationId xmlns:a16="http://schemas.microsoft.com/office/drawing/2014/main" id="{4FDF460B-2E1A-431F-BEC0-DC3259950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73016"/>
            <a:ext cx="4195552" cy="3146664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SOBLAHOV</a:t>
            </a:r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987824" y="1334938"/>
            <a:ext cx="5887566" cy="418812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sk-SK" b="1" dirty="0"/>
              <a:t>Pod prstencom </a:t>
            </a:r>
            <a:r>
              <a:rPr lang="sk-SK" dirty="0"/>
              <a:t>Strážovských vrchov  v uzavretej doline </a:t>
            </a:r>
            <a:r>
              <a:rPr lang="sk-SK" dirty="0" err="1"/>
              <a:t>Soblahovského</a:t>
            </a:r>
            <a:r>
              <a:rPr lang="sk-SK" dirty="0"/>
              <a:t> potoka, v dĺžke  3 km sa rozkladá obec Soblahov.  Nad obcou sa vypína najvyšší vrch tejto časti Strážovských vrchov – Ostrý vrch 767 m </a:t>
            </a:r>
            <a:r>
              <a:rPr lang="sk-SK" dirty="0" err="1"/>
              <a:t>n.m</a:t>
            </a:r>
            <a:r>
              <a:rPr lang="sk-SK" dirty="0"/>
              <a:t>.</a:t>
            </a:r>
          </a:p>
          <a:p>
            <a:pPr algn="just"/>
            <a:r>
              <a:rPr lang="sk-SK" b="1" dirty="0"/>
              <a:t>Obec leží </a:t>
            </a:r>
            <a:r>
              <a:rPr lang="sk-SK" dirty="0"/>
              <a:t>v nadmorskej výške 284 m </a:t>
            </a:r>
            <a:r>
              <a:rPr lang="sk-SK" dirty="0" err="1"/>
              <a:t>n.m</a:t>
            </a:r>
            <a:r>
              <a:rPr lang="sk-SK" dirty="0"/>
              <a:t>.,  približne 5 km od mesta Trenčín a patrí medzi najstaršie obce v tomto okrese. </a:t>
            </a:r>
          </a:p>
          <a:p>
            <a:pPr algn="just"/>
            <a:r>
              <a:rPr lang="sk-SK" b="1" dirty="0"/>
              <a:t>Obec vznikla </a:t>
            </a:r>
            <a:r>
              <a:rPr lang="sk-SK" dirty="0"/>
              <a:t>z pôvodnej poddanskej usadlosti patriacej Trenčianskemu panstvu a už v 14. storočí mala vyvinutú richtársku správu. V priebehu 16. storočia sa tu usadili novokrstenci a založili tzv. </a:t>
            </a:r>
            <a:r>
              <a:rPr lang="sk-SK" dirty="0" err="1"/>
              <a:t>Soblahovský</a:t>
            </a:r>
            <a:r>
              <a:rPr lang="sk-SK" dirty="0"/>
              <a:t> habánsky dvor.  V jeho radoch sa združovali zruční remeselníci, najmä nožiari, sedlári a hrnčiari.</a:t>
            </a:r>
          </a:p>
          <a:p>
            <a:r>
              <a:rPr lang="sk-SK" b="1" dirty="0"/>
              <a:t>K 31.12.2022 </a:t>
            </a:r>
            <a:r>
              <a:rPr lang="sk-SK" dirty="0"/>
              <a:t>mala obec 2401 obyvateľov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dirty="0" err="1"/>
              <a:t>k.ú</a:t>
            </a:r>
            <a:r>
              <a:rPr lang="sk-SK" dirty="0"/>
              <a:t>. SOBLAHOV</a:t>
            </a:r>
            <a:br>
              <a:rPr lang="sk-SK" dirty="0"/>
            </a:br>
            <a:r>
              <a:rPr lang="sk-SK" sz="2000" b="1" dirty="0"/>
              <a:t>Základné informácie: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sz="3200" dirty="0"/>
              <a:t>Katastrálne územie: Soblahov </a:t>
            </a:r>
          </a:p>
          <a:p>
            <a:r>
              <a:rPr lang="sk-SK" sz="3200" dirty="0"/>
              <a:t>Kód </a:t>
            </a:r>
            <a:r>
              <a:rPr lang="sk-SK" sz="3200" dirty="0" err="1"/>
              <a:t>k.ú</a:t>
            </a:r>
            <a:r>
              <a:rPr lang="sk-SK" sz="3200" dirty="0"/>
              <a:t>.: 857106</a:t>
            </a:r>
          </a:p>
          <a:p>
            <a:r>
              <a:rPr lang="sk-SK" sz="3200" dirty="0"/>
              <a:t>Kód obce: 506508</a:t>
            </a:r>
          </a:p>
          <a:p>
            <a:r>
              <a:rPr lang="sk-SK" sz="3200" dirty="0"/>
              <a:t>Kód okresu TN: 309</a:t>
            </a:r>
          </a:p>
          <a:p>
            <a:r>
              <a:rPr lang="sk-SK" sz="3200" dirty="0"/>
              <a:t>Výmera </a:t>
            </a:r>
            <a:r>
              <a:rPr lang="sk-SK" sz="3200" dirty="0" err="1"/>
              <a:t>k.ú</a:t>
            </a:r>
            <a:r>
              <a:rPr lang="sk-SK" sz="3200" dirty="0"/>
              <a:t>. Soblahov: 1738ha </a:t>
            </a:r>
          </a:p>
          <a:p>
            <a:r>
              <a:rPr lang="sk-SK" sz="3200" dirty="0"/>
              <a:t>Výmera </a:t>
            </a:r>
            <a:r>
              <a:rPr lang="sk-SK" sz="3200" dirty="0" err="1"/>
              <a:t>k.ú</a:t>
            </a:r>
            <a:r>
              <a:rPr lang="sk-SK" sz="3200" dirty="0"/>
              <a:t>. zahrnutá do PPÚ:1490ha</a:t>
            </a:r>
          </a:p>
          <a:p>
            <a:r>
              <a:rPr lang="sk-SK" sz="3200" dirty="0"/>
              <a:t>Výmera poľnohospodárskej pôdy PP : 753ha</a:t>
            </a:r>
          </a:p>
          <a:p>
            <a:r>
              <a:rPr lang="sk-SK" sz="3200" dirty="0"/>
              <a:t>Výmera lesnej pôdy LP : 684ha</a:t>
            </a:r>
          </a:p>
          <a:p>
            <a:r>
              <a:rPr lang="sk-SK" sz="3200" dirty="0"/>
              <a:t>Výmera iných plôch : 52ha</a:t>
            </a:r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sz="3200" dirty="0"/>
              <a:t>Nadmorská výška: </a:t>
            </a:r>
          </a:p>
          <a:p>
            <a:pPr marL="0" indent="0">
              <a:buNone/>
            </a:pPr>
            <a:r>
              <a:rPr lang="sk-SK" sz="3200" dirty="0"/>
              <a:t>    od 250 do 766 (</a:t>
            </a:r>
            <a:r>
              <a:rPr lang="sk-SK" sz="3200" dirty="0" err="1"/>
              <a:t>m.n.m</a:t>
            </a:r>
            <a:r>
              <a:rPr lang="sk-SK" sz="3200" dirty="0"/>
              <a:t>.)</a:t>
            </a:r>
          </a:p>
          <a:p>
            <a:r>
              <a:rPr lang="sk-SK" sz="3200" dirty="0"/>
              <a:t>Vzdialenosť od okresného mesta Trenčín: 6,2km</a:t>
            </a:r>
          </a:p>
          <a:p>
            <a:r>
              <a:rPr lang="sk-SK" sz="3200" dirty="0"/>
              <a:t>Susedné katastrálne územia: Trenčín, </a:t>
            </a:r>
            <a:r>
              <a:rPr lang="sk-SK" sz="3200" dirty="0" err="1"/>
              <a:t>Kubrica</a:t>
            </a:r>
            <a:r>
              <a:rPr lang="sk-SK" sz="3200" dirty="0"/>
              <a:t>, Hámre, Trenčianske Mitice, </a:t>
            </a:r>
            <a:r>
              <a:rPr lang="sk-SK" sz="3200" dirty="0" err="1"/>
              <a:t>Rožňová</a:t>
            </a:r>
            <a:r>
              <a:rPr lang="sk-SK" sz="3200" dirty="0"/>
              <a:t> Neporadza.</a:t>
            </a:r>
          </a:p>
          <a:p>
            <a:r>
              <a:rPr lang="sk-SK" sz="3200" dirty="0"/>
              <a:t>Obec patrí do povodia </a:t>
            </a:r>
            <a:r>
              <a:rPr lang="sk-SK" sz="3200" dirty="0" err="1"/>
              <a:t>Soblahovského</a:t>
            </a:r>
            <a:r>
              <a:rPr lang="sk-SK" sz="3200" dirty="0"/>
              <a:t> potoka, ktorý nie je veľmi výdatný a ústi do derivačného kanála, ktorý ústi v </a:t>
            </a:r>
            <a:r>
              <a:rPr lang="sk-SK" sz="3200" dirty="0" err="1"/>
              <a:t>k.ú</a:t>
            </a:r>
            <a:r>
              <a:rPr lang="sk-SK" sz="3200" dirty="0"/>
              <a:t>. Veľké Bierovce do rieky Váh.</a:t>
            </a:r>
          </a:p>
          <a:p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1730</Words>
  <Application>Microsoft Office PowerPoint</Application>
  <PresentationFormat>Prezentácia na obrazovke (4:3)</PresentationFormat>
  <Paragraphs>231</Paragraphs>
  <Slides>19</Slides>
  <Notes>6</Notes>
  <HiddenSlides>0</HiddenSlides>
  <MMClips>0</MMClips>
  <ScaleCrop>false</ScaleCrop>
  <HeadingPairs>
    <vt:vector size="8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Times New Roman</vt:lpstr>
      <vt:lpstr>Wingdings</vt:lpstr>
      <vt:lpstr>Wingdings 2</vt:lpstr>
      <vt:lpstr>Office Theme</vt:lpstr>
      <vt:lpstr>Acrobat Document</vt:lpstr>
      <vt:lpstr>PROJEKT POZEMKOVÝCH ÚPRAV katastrálne územie  SOBLAHOV</vt:lpstr>
      <vt:lpstr>LEGISLATÍVA</vt:lpstr>
      <vt:lpstr>Orgány štátnej správy</vt:lpstr>
      <vt:lpstr>CIELE  POZEMKOVÝCH  ÚPRAV</vt:lpstr>
      <vt:lpstr>Očakávané výsledky  PPÚ k.ú. SOBLAHOV</vt:lpstr>
      <vt:lpstr>PRíPRAVNé  KONANIE</vt:lpstr>
      <vt:lpstr>Prezentácia programu PowerPoint</vt:lpstr>
      <vt:lpstr>SOBLAHOV</vt:lpstr>
      <vt:lpstr>k.ú. SOBLAHOV Základné informácie:</vt:lpstr>
      <vt:lpstr>Prezentácia programu PowerPoint</vt:lpstr>
      <vt:lpstr>Prezentácia programu PowerPoint</vt:lpstr>
      <vt:lpstr>Priebeh PPÚ – fázy, etapy, úlohy, lehoty</vt:lpstr>
      <vt:lpstr>ETAPY PPÚ</vt:lpstr>
      <vt:lpstr>Prezentácia programu PowerPoint</vt:lpstr>
      <vt:lpstr>Nové usporiadanie  pozemkového vlastníctva</vt:lpstr>
      <vt:lpstr>Spoločné a verejné  zariadenia a opatrenia</vt:lpstr>
      <vt:lpstr>Prezentácia programu PowerPoint</vt:lpstr>
      <vt:lpstr>Nová katastrálna mapa</vt:lpstr>
      <vt:lpstr>ĎAKUJEM 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POZEMKOVÝCH ÚPRAV katastrálne územie  SOBLAHOV</dc:title>
  <dc:creator>Acer</dc:creator>
  <cp:lastModifiedBy>Anka</cp:lastModifiedBy>
  <cp:revision>84</cp:revision>
  <dcterms:created xsi:type="dcterms:W3CDTF">2023-05-30T10:54:37Z</dcterms:created>
  <dcterms:modified xsi:type="dcterms:W3CDTF">2023-07-04T07:55:25Z</dcterms:modified>
</cp:coreProperties>
</file>